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1" r:id="rId2"/>
    <p:sldId id="304" r:id="rId3"/>
    <p:sldId id="306" r:id="rId4"/>
    <p:sldId id="308" r:id="rId5"/>
    <p:sldId id="307" r:id="rId6"/>
    <p:sldId id="309" r:id="rId7"/>
    <p:sldId id="310" r:id="rId8"/>
    <p:sldId id="322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9" r:id="rId33"/>
    <p:sldId id="340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979C463-33C5-474F-86B6-C06CAEB5025C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FC1C17-B0C2-4CD3-9550-DE0F3F25765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1457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C463-33C5-474F-86B6-C06CAEB5025C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1C17-B0C2-4CD3-9550-DE0F3F257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10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C463-33C5-474F-86B6-C06CAEB5025C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1C17-B0C2-4CD3-9550-DE0F3F257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3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C463-33C5-474F-86B6-C06CAEB5025C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1C17-B0C2-4CD3-9550-DE0F3F257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1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979C463-33C5-474F-86B6-C06CAEB5025C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6FC1C17-B0C2-4CD3-9550-DE0F3F25765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6518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C463-33C5-474F-86B6-C06CAEB5025C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1C17-B0C2-4CD3-9550-DE0F3F257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4067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C463-33C5-474F-86B6-C06CAEB5025C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1C17-B0C2-4CD3-9550-DE0F3F257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086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C463-33C5-474F-86B6-C06CAEB5025C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1C17-B0C2-4CD3-9550-DE0F3F257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C463-33C5-474F-86B6-C06CAEB5025C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1C17-B0C2-4CD3-9550-DE0F3F257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1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979C463-33C5-474F-86B6-C06CAEB5025C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6FC1C17-B0C2-4CD3-9550-DE0F3F2576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57571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979C463-33C5-474F-86B6-C06CAEB5025C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6FC1C17-B0C2-4CD3-9550-DE0F3F257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979C463-33C5-474F-86B6-C06CAEB5025C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6FC1C17-B0C2-4CD3-9550-DE0F3F25765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7475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Boolean&amp; Comparison Operations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277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C14EE5-71B9-4DE4-98BC-C4F48120DD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97709D-3343-4C41-8C88-74DE49B569C4}" type="slidenum">
              <a:rPr lang="ar-SA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813EC43F-1F9B-44C9-AE68-0ED7087824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7747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/>
              <a:t>COUNT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C3C1A827-D816-4A77-855F-16E2535F4E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341439"/>
            <a:ext cx="8229600" cy="47894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/>
              <a:t>SELECT COUNT (*)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/>
              <a:t>FROM table name;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/>
              <a:t>Returns No of rows of a relation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/>
              <a:t>SELECT COUNT (attribute name)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/>
              <a:t>FROM table name;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/>
              <a:t>Returns No of rows of a relation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/>
              <a:t>SELECT COUNT (DISTINCT attribute name)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/>
              <a:t>FROM table name;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/>
              <a:t>returns the number of rows of the relation, by eliminating duplicate values.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18282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5C754201-4B75-4130-829C-2984856CD6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9343F8-93BD-41E6-B433-D6E6AB823B3E}" type="slidenum">
              <a:rPr lang="ar-SA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DC36DD71-41CF-4A69-9E11-4C90CE4FD8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333375"/>
            <a:ext cx="8229600" cy="7254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800"/>
              <a:t>MAX Command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D272DC04-27B6-455C-91E5-6EC9211925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268413"/>
            <a:ext cx="4546600" cy="39163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/>
              <a:t>SELECT MAX (attribute name)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/>
              <a:t>FROM table name;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4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/>
              <a:t>to get the maximum price of the product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/>
              <a:t>Select max(Price)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/>
              <a:t>From consumer_product;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4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/>
              <a:t>To get the product name with maximum price</a:t>
            </a:r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877A031E-2ABC-4D4A-85F9-FBA8285DF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1700213"/>
            <a:ext cx="367188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Table Consumer product</a:t>
            </a:r>
          </a:p>
          <a:p>
            <a:pPr eaLnBrk="1" hangingPunct="1">
              <a:defRPr/>
            </a:pPr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Name 			Price </a:t>
            </a:r>
          </a:p>
          <a:p>
            <a:pPr eaLnBrk="1" hangingPunct="1">
              <a:defRPr/>
            </a:pPr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TV 			15,000</a:t>
            </a:r>
          </a:p>
          <a:p>
            <a:pPr eaLnBrk="1" hangingPunct="1">
              <a:defRPr/>
            </a:pPr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refrigerator 		10,000</a:t>
            </a:r>
          </a:p>
          <a:p>
            <a:pPr eaLnBrk="1" hangingPunct="1">
              <a:defRPr/>
            </a:pPr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washing machine 		17,000</a:t>
            </a:r>
          </a:p>
          <a:p>
            <a:pPr eaLnBrk="1" hangingPunct="1">
              <a:defRPr/>
            </a:pPr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mixer 			3,500</a:t>
            </a:r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51BDB5AD-F4C3-4FA0-8693-19ECD6847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5300663"/>
            <a:ext cx="7920038" cy="123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Select Name from</a:t>
            </a:r>
            <a:r>
              <a:rPr lang="en-US" altLang="en-US" sz="2400"/>
              <a:t> Consumer_product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en-US" sz="2400"/>
              <a:t>Where price in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en-US" sz="2400"/>
              <a:t>	(select max(price) from consumer_product);</a:t>
            </a:r>
          </a:p>
        </p:txBody>
      </p:sp>
    </p:spTree>
    <p:extLst>
      <p:ext uri="{BB962C8B-B14F-4D97-AF65-F5344CB8AC3E}">
        <p14:creationId xmlns:p14="http://schemas.microsoft.com/office/powerpoint/2010/main" val="516122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1686591-F24D-41C8-BD8C-771C2BC857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E08F0B-B3B9-443B-986F-424AB39E4C35}" type="slidenum">
              <a:rPr lang="ar-SA" altLang="en-US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7C87137E-9FFF-49B0-A5A4-F332C82220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333375"/>
            <a:ext cx="8229600" cy="7254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800"/>
              <a:t>Min Command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1EB92CD3-CDDE-42B3-AABC-147190ADF5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268413"/>
            <a:ext cx="4546600" cy="39163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/>
              <a:t>SELECT MIN (attribute name)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/>
              <a:t>FROM table name;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4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/>
              <a:t>to get the Minimum price of the product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/>
              <a:t>Select min(Price)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/>
              <a:t>From consumer_product;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4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/>
              <a:t>To get the product name with minimum price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C0561FA7-3427-4DB9-B06E-2208CA54E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1700213"/>
            <a:ext cx="367188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Table Consumer product</a:t>
            </a:r>
          </a:p>
          <a:p>
            <a:pPr eaLnBrk="1" hangingPunct="1">
              <a:defRPr/>
            </a:pPr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Name 			Price </a:t>
            </a:r>
          </a:p>
          <a:p>
            <a:pPr eaLnBrk="1" hangingPunct="1">
              <a:defRPr/>
            </a:pPr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TV 			15,000</a:t>
            </a:r>
          </a:p>
          <a:p>
            <a:pPr eaLnBrk="1" hangingPunct="1">
              <a:defRPr/>
            </a:pPr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refrigerator 		10,000</a:t>
            </a:r>
          </a:p>
          <a:p>
            <a:pPr eaLnBrk="1" hangingPunct="1">
              <a:defRPr/>
            </a:pPr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washing machine 		17,000</a:t>
            </a:r>
          </a:p>
          <a:p>
            <a:pPr eaLnBrk="1" hangingPunct="1">
              <a:defRPr/>
            </a:pPr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mixer 			3,500</a:t>
            </a:r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6CAA9D7B-8E52-4404-8065-8289B13F2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5300663"/>
            <a:ext cx="7920038" cy="123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Select Name from</a:t>
            </a:r>
            <a:r>
              <a:rPr lang="en-US" altLang="en-US" sz="2400"/>
              <a:t> Consumer_product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en-US" sz="2400"/>
              <a:t>Where price in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en-US" sz="2400"/>
              <a:t>	(select min(price) from consumer_product);</a:t>
            </a:r>
          </a:p>
        </p:txBody>
      </p:sp>
    </p:spTree>
    <p:extLst>
      <p:ext uri="{BB962C8B-B14F-4D97-AF65-F5344CB8AC3E}">
        <p14:creationId xmlns:p14="http://schemas.microsoft.com/office/powerpoint/2010/main" val="363718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1B9539-0046-4B35-989D-DDD17FFB3B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A34940-8D13-45D2-BF22-67392D3A4EB0}" type="slidenum">
              <a:rPr lang="ar-SA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3ED4A081-F656-47F9-9FBE-E05F69BEFF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AVG Command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75D3E90E-EF4A-4069-889F-6F220B309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1678" y="1491175"/>
            <a:ext cx="10178322" cy="389675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800" dirty="0"/>
              <a:t>The AVG command is used to get the average value of an attribute. The syntax of AVG command is:</a:t>
            </a:r>
          </a:p>
          <a:p>
            <a:pPr eaLnBrk="1" hangingPunct="1">
              <a:defRPr/>
            </a:pPr>
            <a:r>
              <a:rPr lang="en-US" altLang="en-US" sz="2800" dirty="0"/>
              <a:t>SELECT AVG (</a:t>
            </a:r>
            <a:r>
              <a:rPr lang="en-US" altLang="en-US" sz="2800" dirty="0" err="1"/>
              <a:t>attribute_name</a:t>
            </a:r>
            <a:r>
              <a:rPr lang="en-US" altLang="en-US" sz="2800" dirty="0"/>
              <a:t>)</a:t>
            </a:r>
          </a:p>
          <a:p>
            <a:pPr marL="0" indent="0" eaLnBrk="1" hangingPunct="1">
              <a:buNone/>
              <a:defRPr/>
            </a:pPr>
            <a:r>
              <a:rPr lang="en-US" altLang="en-US" sz="2800" dirty="0"/>
              <a:t>  FROM </a:t>
            </a:r>
            <a:r>
              <a:rPr lang="en-US" altLang="en-US" sz="2800" dirty="0" err="1"/>
              <a:t>table_name</a:t>
            </a:r>
            <a:r>
              <a:rPr lang="en-US" altLang="en-US" sz="28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098451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E09843-15A5-40DB-9883-B5FAC1A85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66E26C-7FD0-40FB-8A16-CB99C386C9C9}" type="slidenum">
              <a:rPr lang="ar-SA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B9845F30-8520-41FB-AEB6-96F71CF5BF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GROUP BY Function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A86EF36C-9312-4281-BF1A-1A01745CD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412875"/>
            <a:ext cx="8229600" cy="47180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The GROUP BY clause is used to group rows to compute group-statistics.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 It is to be noted that when the GROUP BY clause is present, then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/>
              <a:t>the SELECT clause may include only the columns that appear in the GROUP BY clause and aggregate functions.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/>
              <a:t>The general Form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b="1" dirty="0"/>
              <a:t>SELECT attribute name, aggregate function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b="1" dirty="0"/>
              <a:t>FROM table name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b="1" dirty="0"/>
              <a:t>GROUP BY attribute name;</a:t>
            </a:r>
          </a:p>
        </p:txBody>
      </p:sp>
    </p:spTree>
    <p:extLst>
      <p:ext uri="{BB962C8B-B14F-4D97-AF65-F5344CB8AC3E}">
        <p14:creationId xmlns:p14="http://schemas.microsoft.com/office/powerpoint/2010/main" val="3952995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DB8374F-111E-41A3-A71B-8E0220B9B0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6DA05D-F11E-442B-A5BF-45AF98E85CDC}" type="slidenum">
              <a:rPr lang="ar-SA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5F143E8D-2860-45C7-9424-98DD2F126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Example Group by</a:t>
            </a:r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815B9398-2CF1-4039-988B-4E30A1A35560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0" y="1628776"/>
            <a:ext cx="3887788" cy="4176713"/>
          </a:xfrm>
          <a:noFill/>
        </p:spPr>
      </p:pic>
      <p:pic>
        <p:nvPicPr>
          <p:cNvPr id="32773" name="Picture 5">
            <a:extLst>
              <a:ext uri="{FF2B5EF4-FFF2-40B4-BE49-F238E27FC236}">
                <a16:creationId xmlns:a16="http://schemas.microsoft.com/office/drawing/2014/main" id="{58EB0F13-7F5F-49C4-88A3-C4CE719E1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1628775"/>
            <a:ext cx="4525963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275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379E4-6211-434E-BBAA-98C22F1815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1286D7-EA6C-4A40-9F42-1C47891076E0}" type="slidenum">
              <a:rPr lang="ar-SA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76DFAC6D-7F03-45B6-A652-D26FAB9F96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Having Command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130C430E-2A1C-48FE-B8D0-5ECF055A00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1678" y="1512278"/>
            <a:ext cx="10178322" cy="359359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/>
              <a:t>The HAVING command is used to select the group. In other words HAVING restricts the groups according to a specified condition.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/>
              <a:t>The syntax of HAVING command is: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dirty="0"/>
              <a:t>SELECT attribute name, aggregate function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dirty="0"/>
              <a:t>FROM table name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dirty="0"/>
              <a:t>GROUP BY attribute name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dirty="0"/>
              <a:t>HAVING condition;</a:t>
            </a:r>
          </a:p>
        </p:txBody>
      </p:sp>
    </p:spTree>
    <p:extLst>
      <p:ext uri="{BB962C8B-B14F-4D97-AF65-F5344CB8AC3E}">
        <p14:creationId xmlns:p14="http://schemas.microsoft.com/office/powerpoint/2010/main" val="235089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B1ABACD-D746-4508-B3BB-2118461C46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44C6DC-2553-4840-BB98-7C0A3947147B}" type="slidenum">
              <a:rPr lang="ar-SA" altLang="en-US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DF0AE675-E2F2-479C-AA96-A69ED8129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Example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8F4F172B-1F8F-4B3A-A53B-B03C208313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39137" y="1221551"/>
            <a:ext cx="10178322" cy="359359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/>
              <a:t>Find the details of the department in which more than 90 students got placement</a:t>
            </a:r>
            <a:endParaRPr lang="ar-SA" altLang="en-US" sz="2800" dirty="0"/>
          </a:p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34821" name="Picture 4">
            <a:extLst>
              <a:ext uri="{FF2B5EF4-FFF2-40B4-BE49-F238E27FC236}">
                <a16:creationId xmlns:a16="http://schemas.microsoft.com/office/drawing/2014/main" id="{06E25627-5895-4167-9A98-0BF5C9237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781" y="2458843"/>
            <a:ext cx="7056437" cy="364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397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A79812F1-9ED9-497C-90E0-0DF9F809766D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286000" y="1371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Chapter 8:</a:t>
            </a:r>
            <a:br>
              <a:rPr lang="en-US" alt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Advanced SQL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3352800"/>
            <a:ext cx="7315200" cy="1752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t">
            <a:normAutofit/>
          </a:bodyPr>
          <a:lstStyle/>
          <a:p>
            <a:pPr marL="342900" indent="-342900"/>
            <a:r>
              <a:rPr lang="en-US" altLang="en-US" b="1" i="1">
                <a:solidFill>
                  <a:schemeClr val="folHlink"/>
                </a:solidFill>
                <a:cs typeface="Times New Roman" panose="02020603050405020304" pitchFamily="18" charset="0"/>
              </a:rPr>
              <a:t>Modern Database Management</a:t>
            </a:r>
          </a:p>
          <a:p>
            <a:pPr marL="342900" indent="-342900"/>
            <a:r>
              <a:rPr lang="en-US" altLang="en-US" b="1" i="1">
                <a:solidFill>
                  <a:schemeClr val="folHlink"/>
                </a:solidFill>
                <a:cs typeface="Times New Roman" panose="02020603050405020304" pitchFamily="18" charset="0"/>
              </a:rPr>
              <a:t>6</a:t>
            </a:r>
            <a:r>
              <a:rPr lang="en-US" altLang="en-US" b="1" i="1" baseline="30000">
                <a:solidFill>
                  <a:schemeClr val="folHlink"/>
                </a:solidFill>
                <a:cs typeface="Times New Roman" panose="02020603050405020304" pitchFamily="18" charset="0"/>
              </a:rPr>
              <a:t>th</a:t>
            </a:r>
            <a:r>
              <a:rPr lang="en-US" altLang="en-US" b="1" i="1">
                <a:solidFill>
                  <a:schemeClr val="folHlink"/>
                </a:solidFill>
                <a:cs typeface="Times New Roman" panose="02020603050405020304" pitchFamily="18" charset="0"/>
              </a:rPr>
              <a:t> Edition</a:t>
            </a:r>
            <a:endParaRPr lang="en-US" altLang="en-US">
              <a:solidFill>
                <a:schemeClr val="folHlink"/>
              </a:solidFill>
              <a:cs typeface="Times New Roman" panose="02020603050405020304" pitchFamily="18" charset="0"/>
            </a:endParaRPr>
          </a:p>
          <a:p>
            <a:pPr marL="342900" indent="-342900"/>
            <a:r>
              <a:rPr lang="en-US" altLang="en-US" sz="2800" i="1">
                <a:cs typeface="Times New Roman" panose="02020603050405020304" pitchFamily="18" charset="0"/>
              </a:rPr>
              <a:t>Jeffrey A. Hoffer, Mary B. Prescott, Fred R. McFadden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382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29E27-97C7-4FB8-869E-83E1158AA9C8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Processing Multiple Tables – Joins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2136" y="1392100"/>
            <a:ext cx="8686800" cy="38973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Join – </a:t>
            </a:r>
            <a:r>
              <a:rPr lang="en-US" altLang="en-US" dirty="0"/>
              <a:t>a relational operation that causes two or more tables with a common domain to be combined into a single table or view</a:t>
            </a:r>
            <a:r>
              <a:rPr lang="en-US" altLang="en-US" sz="2800" dirty="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800" dirty="0" err="1"/>
              <a:t>Equi</a:t>
            </a:r>
            <a:r>
              <a:rPr lang="en-US" altLang="en-US" sz="2800" dirty="0"/>
              <a:t>-join – </a:t>
            </a:r>
            <a:r>
              <a:rPr lang="en-US" altLang="en-US" dirty="0"/>
              <a:t>a join in which the joining condition is based on equality between values in the common columns; common columns appear redundantly in the result table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Natural join – </a:t>
            </a:r>
            <a:r>
              <a:rPr lang="en-US" altLang="en-US" dirty="0"/>
              <a:t>an </a:t>
            </a:r>
            <a:r>
              <a:rPr lang="en-US" altLang="en-US" dirty="0" err="1"/>
              <a:t>equi</a:t>
            </a:r>
            <a:r>
              <a:rPr lang="en-US" altLang="en-US" dirty="0"/>
              <a:t>-join in which one of the duplicate columns is eliminated in the result table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Outer join – </a:t>
            </a:r>
            <a:r>
              <a:rPr lang="en-US" altLang="en-US" dirty="0"/>
              <a:t>a join in which rows that do not have matching values in common columns are nonetheless included in the result table (as opposed to </a:t>
            </a:r>
            <a:r>
              <a:rPr lang="en-US" altLang="en-US" i="1" dirty="0"/>
              <a:t>inner</a:t>
            </a:r>
            <a:r>
              <a:rPr lang="en-US" altLang="en-US" dirty="0"/>
              <a:t> join, in which rows must have matching values in order to appear in the result table)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Union join</a:t>
            </a:r>
            <a:r>
              <a:rPr lang="en-US" altLang="en-US" dirty="0"/>
              <a:t> – includes all columns from each table in the join, and an instance for each row of each table</a:t>
            </a:r>
            <a:endParaRPr lang="en-US" altLang="en-US" sz="2800" dirty="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133600" y="5562601"/>
            <a:ext cx="853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solidFill>
                  <a:schemeClr val="tx2"/>
                </a:solidFill>
              </a:rPr>
              <a:t>The common columns in joined tables are usually the primary key  of the  dominant table and the foreign key of the dependent table in 1:M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185347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  <p:bldP spid="3379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2F50D-12CB-4BD5-B1A9-48CB3A443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SELECT Statement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5EE52-DDBD-4F55-A529-FAAFD6AE9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25538"/>
            <a:ext cx="8229600" cy="55038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/>
              <a:t>Used for queries on single or multiple tables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/>
              <a:t>Clauses of the SELECT statement: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SELECT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z="1800" dirty="0"/>
              <a:t>List the columns (and expressions) that should be returned from the query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FROM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z="1800" dirty="0"/>
              <a:t>Indicate the table(s) or view(s) from which data will be obtained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WHERE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z="1800" dirty="0"/>
              <a:t>Indicate the conditions under which a row will be included in the result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GROUP BY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z="1800" dirty="0"/>
              <a:t>Indicate categorization of results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HAVING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z="1800" dirty="0"/>
              <a:t>Indicate the conditions under which a category (group) will be included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ORDER BY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z="1800" dirty="0"/>
              <a:t>Sorts the result according to specified criteria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4524D-A82F-4525-8FDF-4486976C3D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166B82-4C9D-47D3-9046-0738416D39FD}" type="slidenum">
              <a:rPr lang="ar-SA" altLang="en-US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380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808C7-1A9A-4B23-9A86-127266FA7D40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pic>
        <p:nvPicPr>
          <p:cNvPr id="46082" name="Picture 2" descr="E:\Final Figs\final figs07\fg07-0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4419600" cy="240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3" name="Picture 3" descr="E:\Final Figs\final figs07\fg07-03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29000"/>
            <a:ext cx="4419600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E:\Final Figs\final figs07\fg07-03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52600"/>
            <a:ext cx="4419600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5" name="Picture 5" descr="E:\Final Figs\final figs07\fg07-03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67200"/>
            <a:ext cx="44196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2117725" y="117475"/>
            <a:ext cx="51433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Figure 7-3 revisited: Sample Pine Valley Furniture data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3657600" y="2209800"/>
            <a:ext cx="131318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hlink"/>
                </a:solidFill>
              </a:rPr>
              <a:t>customers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8382001" y="2514600"/>
            <a:ext cx="886525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hlink"/>
                </a:solidFill>
              </a:rPr>
              <a:t>orders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3810001" y="4572000"/>
            <a:ext cx="1336969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hlink"/>
                </a:solidFill>
              </a:rPr>
              <a:t>order lines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8534401" y="5486400"/>
            <a:ext cx="1131079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hlink"/>
                </a:solidFill>
              </a:rPr>
              <a:t>products</a:t>
            </a:r>
          </a:p>
        </p:txBody>
      </p:sp>
    </p:spTree>
    <p:extLst>
      <p:ext uri="{BB962C8B-B14F-4D97-AF65-F5344CB8AC3E}">
        <p14:creationId xmlns:p14="http://schemas.microsoft.com/office/powerpoint/2010/main" val="373558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FD1CC-B4A8-44DD-9E61-FE319511CEAF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95400"/>
            <a:ext cx="9144000" cy="2971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For each customer who placed an order, what is the customer’s name and order number?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dirty="0"/>
              <a:t>SELECT CUSTOMER. CUSTOMER_ID, CUSTOMER_NAME, ORDER_ID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FROM CUSTOMER, ORDER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WHERE CUSTOMER.CUSTOMER_ID = ORDER.CUSTOMER_ID</a:t>
            </a:r>
          </a:p>
        </p:txBody>
      </p:sp>
      <p:grpSp>
        <p:nvGrpSpPr>
          <p:cNvPr id="41997" name="Group 13"/>
          <p:cNvGrpSpPr>
            <a:grpSpLocks/>
          </p:cNvGrpSpPr>
          <p:nvPr/>
        </p:nvGrpSpPr>
        <p:grpSpPr bwMode="auto">
          <a:xfrm>
            <a:off x="2422526" y="2071689"/>
            <a:ext cx="7559675" cy="1752601"/>
            <a:chOff x="566" y="1305"/>
            <a:chExt cx="4762" cy="1104"/>
          </a:xfrm>
        </p:grpSpPr>
        <p:sp>
          <p:nvSpPr>
            <p:cNvPr id="41990" name="Rectangle 6"/>
            <p:cNvSpPr>
              <a:spLocks noChangeArrowheads="1"/>
            </p:cNvSpPr>
            <p:nvPr/>
          </p:nvSpPr>
          <p:spPr bwMode="auto">
            <a:xfrm>
              <a:off x="566" y="2217"/>
              <a:ext cx="2064" cy="192"/>
            </a:xfrm>
            <a:prstGeom prst="rect">
              <a:avLst/>
            </a:prstGeom>
            <a:noFill/>
            <a:ln w="254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1" name="Text Box 7"/>
            <p:cNvSpPr txBox="1">
              <a:spLocks noChangeArrowheads="1"/>
            </p:cNvSpPr>
            <p:nvPr/>
          </p:nvSpPr>
          <p:spPr bwMode="auto">
            <a:xfrm>
              <a:off x="3062" y="1305"/>
              <a:ext cx="226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>
                  <a:solidFill>
                    <a:schemeClr val="folHlink"/>
                  </a:solidFill>
                </a:rPr>
                <a:t>Join involves multiple tables in FROM clause</a:t>
              </a:r>
            </a:p>
          </p:txBody>
        </p:sp>
        <p:sp>
          <p:nvSpPr>
            <p:cNvPr id="41992" name="Line 8"/>
            <p:cNvSpPr>
              <a:spLocks noChangeShapeType="1"/>
            </p:cNvSpPr>
            <p:nvPr/>
          </p:nvSpPr>
          <p:spPr bwMode="auto">
            <a:xfrm flipH="1">
              <a:off x="1718" y="1833"/>
              <a:ext cx="1344" cy="384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en-US" dirty="0"/>
              <a:t>Natural Join Example</a:t>
            </a:r>
          </a:p>
        </p:txBody>
      </p:sp>
      <p:grpSp>
        <p:nvGrpSpPr>
          <p:cNvPr id="41998" name="Group 14"/>
          <p:cNvGrpSpPr>
            <a:grpSpLocks/>
          </p:cNvGrpSpPr>
          <p:nvPr/>
        </p:nvGrpSpPr>
        <p:grpSpPr bwMode="auto">
          <a:xfrm>
            <a:off x="2628900" y="3869597"/>
            <a:ext cx="6934200" cy="1844675"/>
            <a:chOff x="864" y="2640"/>
            <a:chExt cx="4368" cy="1162"/>
          </a:xfrm>
        </p:grpSpPr>
        <p:sp>
          <p:nvSpPr>
            <p:cNvPr id="41994" name="Text Box 10"/>
            <p:cNvSpPr txBox="1">
              <a:spLocks noChangeArrowheads="1"/>
            </p:cNvSpPr>
            <p:nvPr/>
          </p:nvSpPr>
          <p:spPr bwMode="auto">
            <a:xfrm>
              <a:off x="1344" y="3168"/>
              <a:ext cx="2266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>
                  <a:solidFill>
                    <a:schemeClr val="tx2"/>
                  </a:solidFill>
                </a:rPr>
                <a:t>WHERE clause performs the equality check for common columns of the two tables</a:t>
              </a:r>
            </a:p>
          </p:txBody>
        </p:sp>
        <p:sp>
          <p:nvSpPr>
            <p:cNvPr id="41995" name="Rectangle 11"/>
            <p:cNvSpPr>
              <a:spLocks noChangeArrowheads="1"/>
            </p:cNvSpPr>
            <p:nvPr/>
          </p:nvSpPr>
          <p:spPr bwMode="auto">
            <a:xfrm>
              <a:off x="864" y="2640"/>
              <a:ext cx="4368" cy="240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Line 12"/>
            <p:cNvSpPr>
              <a:spLocks noChangeShapeType="1"/>
            </p:cNvSpPr>
            <p:nvPr/>
          </p:nvSpPr>
          <p:spPr bwMode="auto">
            <a:xfrm flipV="1">
              <a:off x="2208" y="2928"/>
              <a:ext cx="0" cy="288"/>
            </a:xfrm>
            <a:prstGeom prst="line">
              <a:avLst/>
            </a:prstGeom>
            <a:noFill/>
            <a:ln w="22225">
              <a:solidFill>
                <a:schemeClr val="tx2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992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B2A85-346A-42D6-BA12-65C6127FDBED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1295400"/>
            <a:ext cx="9144000" cy="2971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List the customer name, ID number, and order number for all customers. Include customer information even for customers that do have an order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dirty="0"/>
              <a:t>SELECT CUSTOMER. CUSTOMER_ID, CUSTOMER_NAME, ORDER_ID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FROM CUSTOMER, LEFT OUTER JOIN ORDER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WHERE CUSTOMER.CUSTOMER_ID = ORDER.CUSTOMER_ID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en-US"/>
              <a:t>Outer Join Example</a:t>
            </a:r>
          </a:p>
        </p:txBody>
      </p:sp>
      <p:grpSp>
        <p:nvGrpSpPr>
          <p:cNvPr id="43016" name="Group 8"/>
          <p:cNvGrpSpPr>
            <a:grpSpLocks/>
          </p:cNvGrpSpPr>
          <p:nvPr/>
        </p:nvGrpSpPr>
        <p:grpSpPr bwMode="auto">
          <a:xfrm>
            <a:off x="2608385" y="3400418"/>
            <a:ext cx="5334000" cy="2776538"/>
            <a:chOff x="864" y="2640"/>
            <a:chExt cx="4368" cy="1749"/>
          </a:xfrm>
        </p:grpSpPr>
        <p:sp>
          <p:nvSpPr>
            <p:cNvPr id="43017" name="Text Box 9"/>
            <p:cNvSpPr txBox="1">
              <a:spLocks noChangeArrowheads="1"/>
            </p:cNvSpPr>
            <p:nvPr/>
          </p:nvSpPr>
          <p:spPr bwMode="auto">
            <a:xfrm>
              <a:off x="1344" y="3168"/>
              <a:ext cx="2266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>
                  <a:solidFill>
                    <a:schemeClr val="tx2"/>
                  </a:solidFill>
                </a:rPr>
                <a:t>LEFT OUTER JOIN syntax will cause customer data to appear even if there is no corresponding order data</a:t>
              </a:r>
            </a:p>
          </p:txBody>
        </p:sp>
        <p:sp>
          <p:nvSpPr>
            <p:cNvPr id="43018" name="Rectangle 10"/>
            <p:cNvSpPr>
              <a:spLocks noChangeArrowheads="1"/>
            </p:cNvSpPr>
            <p:nvPr/>
          </p:nvSpPr>
          <p:spPr bwMode="auto">
            <a:xfrm>
              <a:off x="864" y="2640"/>
              <a:ext cx="4368" cy="240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9" name="Line 11"/>
            <p:cNvSpPr>
              <a:spLocks noChangeShapeType="1"/>
            </p:cNvSpPr>
            <p:nvPr/>
          </p:nvSpPr>
          <p:spPr bwMode="auto">
            <a:xfrm flipV="1">
              <a:off x="2208" y="2928"/>
              <a:ext cx="0" cy="288"/>
            </a:xfrm>
            <a:prstGeom prst="line">
              <a:avLst/>
            </a:prstGeom>
            <a:noFill/>
            <a:ln w="22225">
              <a:solidFill>
                <a:schemeClr val="tx2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239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72EC2-D658-4E9A-BE04-2FD46B7BAE3E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1295399"/>
            <a:ext cx="9144000" cy="331880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Assemble all information necessary to create an invoice for order number 1006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dirty="0"/>
              <a:t>SELECT CUSTOMER.CUSTOMER_ID, CUSTOMER_NAME, CUSTOMER_ADDRESS, CITY, SATE, POSTAL_CODE, ORDER_T.ORDER_ID, ORDER_DATE, QUANTITY, PRODUCT_NAME, UNIT_PRICE, (QUANTITY * UNIT_PRICE)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FROM CUSTOMER, ORDER, ORDER_LINE, PRODUCT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WHERE  CUSTOMER.CUSTOMER_ID = ORDER_LINE.CUSTOMER_ID AND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/>
              <a:t>     ORDER.ORDER_ID = ORDER_LINE.ORDER_ID 	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dirty="0"/>
              <a:t>		</a:t>
            </a:r>
            <a:r>
              <a:rPr lang="en-US" altLang="en-US" sz="2100" dirty="0"/>
              <a:t>AND ORDER_LINE.PROEUCT_ID = PRODUCT_PRODUCT_ID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100" dirty="0"/>
              <a:t>		AND ORDER.ORDER_ID = 1006;</a:t>
            </a:r>
          </a:p>
        </p:txBody>
      </p:sp>
      <p:grpSp>
        <p:nvGrpSpPr>
          <p:cNvPr id="44045" name="Group 13"/>
          <p:cNvGrpSpPr>
            <a:grpSpLocks/>
          </p:cNvGrpSpPr>
          <p:nvPr/>
        </p:nvGrpSpPr>
        <p:grpSpPr bwMode="auto">
          <a:xfrm>
            <a:off x="2416539" y="861570"/>
            <a:ext cx="7483475" cy="2362200"/>
            <a:chOff x="720" y="1104"/>
            <a:chExt cx="4714" cy="1488"/>
          </a:xfrm>
        </p:grpSpPr>
        <p:sp>
          <p:nvSpPr>
            <p:cNvPr id="44036" name="Rectangle 4"/>
            <p:cNvSpPr>
              <a:spLocks noChangeArrowheads="1"/>
            </p:cNvSpPr>
            <p:nvPr/>
          </p:nvSpPr>
          <p:spPr bwMode="auto">
            <a:xfrm>
              <a:off x="720" y="2447"/>
              <a:ext cx="4272" cy="145"/>
            </a:xfrm>
            <a:prstGeom prst="rect">
              <a:avLst/>
            </a:prstGeom>
            <a:noFill/>
            <a:ln w="254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7" name="Text Box 5"/>
            <p:cNvSpPr txBox="1">
              <a:spLocks noChangeArrowheads="1"/>
            </p:cNvSpPr>
            <p:nvPr/>
          </p:nvSpPr>
          <p:spPr bwMode="auto">
            <a:xfrm>
              <a:off x="3168" y="1104"/>
              <a:ext cx="226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>
                  <a:solidFill>
                    <a:schemeClr val="folHlink"/>
                  </a:solidFill>
                </a:rPr>
                <a:t>Four tables involved in this join</a:t>
              </a:r>
            </a:p>
          </p:txBody>
        </p:sp>
        <p:sp>
          <p:nvSpPr>
            <p:cNvPr id="44038" name="Line 6"/>
            <p:cNvSpPr>
              <a:spLocks noChangeShapeType="1"/>
            </p:cNvSpPr>
            <p:nvPr/>
          </p:nvSpPr>
          <p:spPr bwMode="auto">
            <a:xfrm flipH="1">
              <a:off x="4464" y="1392"/>
              <a:ext cx="192" cy="864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4039" name="Rectangle 7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Multiple Table Join Example</a:t>
            </a:r>
          </a:p>
        </p:txBody>
      </p:sp>
      <p:grpSp>
        <p:nvGrpSpPr>
          <p:cNvPr id="44044" name="Group 12"/>
          <p:cNvGrpSpPr>
            <a:grpSpLocks/>
          </p:cNvGrpSpPr>
          <p:nvPr/>
        </p:nvGrpSpPr>
        <p:grpSpPr bwMode="auto">
          <a:xfrm>
            <a:off x="1959339" y="3223771"/>
            <a:ext cx="7239000" cy="2149475"/>
            <a:chOff x="960" y="2640"/>
            <a:chExt cx="4560" cy="1354"/>
          </a:xfrm>
        </p:grpSpPr>
        <p:sp>
          <p:nvSpPr>
            <p:cNvPr id="44041" name="Text Box 9"/>
            <p:cNvSpPr txBox="1">
              <a:spLocks noChangeArrowheads="1"/>
            </p:cNvSpPr>
            <p:nvPr/>
          </p:nvSpPr>
          <p:spPr bwMode="auto">
            <a:xfrm>
              <a:off x="2304" y="3360"/>
              <a:ext cx="313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>
                  <a:solidFill>
                    <a:schemeClr val="tx2"/>
                  </a:solidFill>
                </a:rPr>
                <a:t>Each pair of tables requires an equality-check condition in the WHERE clause, matching primary keys against foreign keys</a:t>
              </a:r>
            </a:p>
          </p:txBody>
        </p:sp>
        <p:sp>
          <p:nvSpPr>
            <p:cNvPr id="44042" name="Rectangle 10"/>
            <p:cNvSpPr>
              <a:spLocks noChangeArrowheads="1"/>
            </p:cNvSpPr>
            <p:nvPr/>
          </p:nvSpPr>
          <p:spPr bwMode="auto">
            <a:xfrm>
              <a:off x="960" y="2640"/>
              <a:ext cx="4560" cy="548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3" name="Line 11"/>
            <p:cNvSpPr>
              <a:spLocks noChangeShapeType="1"/>
            </p:cNvSpPr>
            <p:nvPr/>
          </p:nvSpPr>
          <p:spPr bwMode="auto">
            <a:xfrm flipV="1">
              <a:off x="3696" y="3120"/>
              <a:ext cx="0" cy="288"/>
            </a:xfrm>
            <a:prstGeom prst="line">
              <a:avLst/>
            </a:prstGeom>
            <a:noFill/>
            <a:ln w="22225">
              <a:solidFill>
                <a:schemeClr val="tx2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316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0126C-E567-4EBC-8DB2-D9E74719521D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pic>
        <p:nvPicPr>
          <p:cNvPr id="38927" name="Picture 15" descr="C:\MyData\MIS\Hoffer6e\Hoffer 6e figures\chapter 08\FIG8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1"/>
            <a:ext cx="8686800" cy="247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889126" y="193675"/>
            <a:ext cx="40841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Figure 8-1 – Results from a four-table join</a:t>
            </a:r>
          </a:p>
        </p:txBody>
      </p:sp>
      <p:grpSp>
        <p:nvGrpSpPr>
          <p:cNvPr id="38924" name="Group 12"/>
          <p:cNvGrpSpPr>
            <a:grpSpLocks/>
          </p:cNvGrpSpPr>
          <p:nvPr/>
        </p:nvGrpSpPr>
        <p:grpSpPr bwMode="auto">
          <a:xfrm>
            <a:off x="1981200" y="1295400"/>
            <a:ext cx="8128000" cy="1676400"/>
            <a:chOff x="336" y="602"/>
            <a:chExt cx="5040" cy="1702"/>
          </a:xfrm>
        </p:grpSpPr>
        <p:sp>
          <p:nvSpPr>
            <p:cNvPr id="38918" name="Rectangle 6"/>
            <p:cNvSpPr>
              <a:spLocks noChangeArrowheads="1"/>
            </p:cNvSpPr>
            <p:nvPr/>
          </p:nvSpPr>
          <p:spPr bwMode="auto">
            <a:xfrm>
              <a:off x="336" y="1152"/>
              <a:ext cx="5040" cy="1152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1" name="Text Box 9"/>
            <p:cNvSpPr txBox="1">
              <a:spLocks noChangeArrowheads="1"/>
            </p:cNvSpPr>
            <p:nvPr/>
          </p:nvSpPr>
          <p:spPr bwMode="auto">
            <a:xfrm>
              <a:off x="1478" y="602"/>
              <a:ext cx="1517" cy="3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hlink"/>
                  </a:solidFill>
                </a:rPr>
                <a:t>From CUSTOMER table</a:t>
              </a:r>
            </a:p>
          </p:txBody>
        </p:sp>
      </p:grpSp>
      <p:grpSp>
        <p:nvGrpSpPr>
          <p:cNvPr id="38928" name="Group 16"/>
          <p:cNvGrpSpPr>
            <a:grpSpLocks/>
          </p:cNvGrpSpPr>
          <p:nvPr/>
        </p:nvGrpSpPr>
        <p:grpSpPr bwMode="auto">
          <a:xfrm>
            <a:off x="1981200" y="2971801"/>
            <a:ext cx="3048000" cy="1627669"/>
            <a:chOff x="336" y="1872"/>
            <a:chExt cx="1920" cy="2117"/>
          </a:xfrm>
        </p:grpSpPr>
        <p:sp>
          <p:nvSpPr>
            <p:cNvPr id="38919" name="Rectangle 7"/>
            <p:cNvSpPr>
              <a:spLocks noChangeArrowheads="1"/>
            </p:cNvSpPr>
            <p:nvPr/>
          </p:nvSpPr>
          <p:spPr bwMode="auto">
            <a:xfrm>
              <a:off x="336" y="1872"/>
              <a:ext cx="1920" cy="1386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2" name="Text Box 10"/>
            <p:cNvSpPr txBox="1">
              <a:spLocks noChangeArrowheads="1"/>
            </p:cNvSpPr>
            <p:nvPr/>
          </p:nvSpPr>
          <p:spPr bwMode="auto">
            <a:xfrm>
              <a:off x="432" y="3509"/>
              <a:ext cx="1274" cy="4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hlink"/>
                  </a:solidFill>
                </a:rPr>
                <a:t>From ORDER table</a:t>
              </a:r>
            </a:p>
          </p:txBody>
        </p:sp>
      </p:grpSp>
      <p:grpSp>
        <p:nvGrpSpPr>
          <p:cNvPr id="38930" name="Group 18"/>
          <p:cNvGrpSpPr>
            <a:grpSpLocks/>
          </p:cNvGrpSpPr>
          <p:nvPr/>
        </p:nvGrpSpPr>
        <p:grpSpPr bwMode="auto">
          <a:xfrm>
            <a:off x="5181600" y="2971801"/>
            <a:ext cx="4953000" cy="1627188"/>
            <a:chOff x="2304" y="1872"/>
            <a:chExt cx="3120" cy="1025"/>
          </a:xfrm>
        </p:grpSpPr>
        <p:sp>
          <p:nvSpPr>
            <p:cNvPr id="38920" name="Rectangle 8"/>
            <p:cNvSpPr>
              <a:spLocks noChangeArrowheads="1"/>
            </p:cNvSpPr>
            <p:nvPr/>
          </p:nvSpPr>
          <p:spPr bwMode="auto">
            <a:xfrm>
              <a:off x="2304" y="1872"/>
              <a:ext cx="3120" cy="681"/>
            </a:xfrm>
            <a:prstGeom prst="rect">
              <a:avLst/>
            </a:prstGeom>
            <a:noFill/>
            <a:ln w="254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3" name="Text Box 11"/>
            <p:cNvSpPr txBox="1">
              <a:spLocks noChangeArrowheads="1"/>
            </p:cNvSpPr>
            <p:nvPr/>
          </p:nvSpPr>
          <p:spPr bwMode="auto">
            <a:xfrm>
              <a:off x="2750" y="2664"/>
              <a:ext cx="1472" cy="2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hlink"/>
                  </a:solidFill>
                </a:rPr>
                <a:t>From PRODUCT table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253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60DFA-AD2E-4D4E-B850-DE4EF4FE030E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Processing Multiple Tables -- Subqueries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41148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n-US" sz="2800"/>
              <a:t>Subquery = placing an inner query (SELECT statement) inside an outer query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Options: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In a condition of the WHERE clause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As a “table” of the FROM clause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Within the HAVING clause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Subqueries can be: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Non correlated – execute once for the entire outer query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Correlated – execute once for each row returned by the outer query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4237908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17ACD-75F4-4C8F-8B29-3D6C2CE8252F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1295400"/>
            <a:ext cx="9144000" cy="297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Show all customers who have placed an order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dirty="0"/>
              <a:t>SELECT CUSTOMER_NAME FROM CUSTOMER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WHERE CUSTOMER_ID IN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dirty="0"/>
              <a:t>			(SELECT DISTINCT CUSTOMER_ID FROM ORDER);</a:t>
            </a: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en-US"/>
              <a:t>Subquery Example</a:t>
            </a:r>
          </a:p>
        </p:txBody>
      </p:sp>
      <p:grpSp>
        <p:nvGrpSpPr>
          <p:cNvPr id="47112" name="Group 8"/>
          <p:cNvGrpSpPr>
            <a:grpSpLocks/>
          </p:cNvGrpSpPr>
          <p:nvPr/>
        </p:nvGrpSpPr>
        <p:grpSpPr bwMode="auto">
          <a:xfrm>
            <a:off x="3352800" y="3810001"/>
            <a:ext cx="5791200" cy="2454275"/>
            <a:chOff x="864" y="2640"/>
            <a:chExt cx="4368" cy="1546"/>
          </a:xfrm>
        </p:grpSpPr>
        <p:sp>
          <p:nvSpPr>
            <p:cNvPr id="47113" name="Text Box 9"/>
            <p:cNvSpPr txBox="1">
              <a:spLocks noChangeArrowheads="1"/>
            </p:cNvSpPr>
            <p:nvPr/>
          </p:nvSpPr>
          <p:spPr bwMode="auto">
            <a:xfrm>
              <a:off x="1344" y="3168"/>
              <a:ext cx="2266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>
                  <a:solidFill>
                    <a:schemeClr val="tx2"/>
                  </a:solidFill>
                </a:rPr>
                <a:t>Subquery is embedded in parentheses. In this case it returns a list that will be used in the WHERE clause of the outer query</a:t>
              </a:r>
            </a:p>
          </p:txBody>
        </p:sp>
        <p:sp>
          <p:nvSpPr>
            <p:cNvPr id="47114" name="Rectangle 10"/>
            <p:cNvSpPr>
              <a:spLocks noChangeArrowheads="1"/>
            </p:cNvSpPr>
            <p:nvPr/>
          </p:nvSpPr>
          <p:spPr bwMode="auto">
            <a:xfrm>
              <a:off x="864" y="2640"/>
              <a:ext cx="4368" cy="240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5" name="Line 11"/>
            <p:cNvSpPr>
              <a:spLocks noChangeShapeType="1"/>
            </p:cNvSpPr>
            <p:nvPr/>
          </p:nvSpPr>
          <p:spPr bwMode="auto">
            <a:xfrm flipV="1">
              <a:off x="2208" y="2928"/>
              <a:ext cx="0" cy="288"/>
            </a:xfrm>
            <a:prstGeom prst="line">
              <a:avLst/>
            </a:prstGeom>
            <a:noFill/>
            <a:ln w="22225">
              <a:solidFill>
                <a:schemeClr val="tx2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7116" name="Group 12"/>
          <p:cNvGrpSpPr>
            <a:grpSpLocks/>
          </p:cNvGrpSpPr>
          <p:nvPr/>
        </p:nvGrpSpPr>
        <p:grpSpPr bwMode="auto">
          <a:xfrm>
            <a:off x="4499318" y="1981201"/>
            <a:ext cx="5654675" cy="1828800"/>
            <a:chOff x="2016" y="1200"/>
            <a:chExt cx="3562" cy="1152"/>
          </a:xfrm>
        </p:grpSpPr>
        <p:sp>
          <p:nvSpPr>
            <p:cNvPr id="47108" name="Rectangle 4"/>
            <p:cNvSpPr>
              <a:spLocks noChangeArrowheads="1"/>
            </p:cNvSpPr>
            <p:nvPr/>
          </p:nvSpPr>
          <p:spPr bwMode="auto">
            <a:xfrm>
              <a:off x="2016" y="2160"/>
              <a:ext cx="298" cy="192"/>
            </a:xfrm>
            <a:prstGeom prst="rect">
              <a:avLst/>
            </a:prstGeom>
            <a:noFill/>
            <a:ln w="254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9" name="Text Box 5"/>
            <p:cNvSpPr txBox="1">
              <a:spLocks noChangeArrowheads="1"/>
            </p:cNvSpPr>
            <p:nvPr/>
          </p:nvSpPr>
          <p:spPr bwMode="auto">
            <a:xfrm>
              <a:off x="3312" y="1200"/>
              <a:ext cx="2266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>
                  <a:solidFill>
                    <a:schemeClr val="folHlink"/>
                  </a:solidFill>
                </a:rPr>
                <a:t>The IN operator will test to see if the CUSTOMER_ID value of a row is included in the list returned from the subquery</a:t>
              </a:r>
            </a:p>
          </p:txBody>
        </p:sp>
        <p:sp>
          <p:nvSpPr>
            <p:cNvPr id="47110" name="Line 6"/>
            <p:cNvSpPr>
              <a:spLocks noChangeShapeType="1"/>
            </p:cNvSpPr>
            <p:nvPr/>
          </p:nvSpPr>
          <p:spPr bwMode="auto">
            <a:xfrm flipH="1">
              <a:off x="2304" y="1536"/>
              <a:ext cx="768" cy="576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767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F328D-D321-4D24-B18B-FC3FFE61F503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Correlated vs. Noncorrelated Subqueries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2057400"/>
            <a:ext cx="7772400" cy="3794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Non-correlated subqueries: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Do not depend on data from the outer query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Executes once for the entire outer query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Correlated subqueries: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Does make use of data from the outer query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Executes once for each row of the outer query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Can make use of the EXISTS operator</a:t>
            </a:r>
          </a:p>
        </p:txBody>
      </p:sp>
    </p:spTree>
    <p:extLst>
      <p:ext uri="{BB962C8B-B14F-4D97-AF65-F5344CB8AC3E}">
        <p14:creationId xmlns:p14="http://schemas.microsoft.com/office/powerpoint/2010/main" val="2939809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7527-9A16-4E98-A746-506D1BCFB79E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pic>
        <p:nvPicPr>
          <p:cNvPr id="50181" name="Picture 5" descr="C:\MyData\MIS\Hoffer6e\Hoffer 6e figures\chapter 08\FIG8-2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53848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438400" y="762001"/>
            <a:ext cx="2209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/>
              <a:t>Figure 8-2(a) – Processing a noncorrelated subquery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858001" y="1981200"/>
            <a:ext cx="29495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No reference to data in outer query, so subquery executes once only</a:t>
            </a:r>
          </a:p>
        </p:txBody>
      </p:sp>
    </p:spTree>
    <p:extLst>
      <p:ext uri="{BB962C8B-B14F-4D97-AF65-F5344CB8AC3E}">
        <p14:creationId xmlns:p14="http://schemas.microsoft.com/office/powerpoint/2010/main" val="353522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79A56-F3FF-402B-B986-BC253A53E3EC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1295400"/>
            <a:ext cx="9144000" cy="2971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Show all orders that include furniture finished in natural ash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600" dirty="0"/>
              <a:t>SELECT DISTINCT ORDER_ID FROM ORDER_LINE</a:t>
            </a:r>
          </a:p>
          <a:p>
            <a:pPr>
              <a:lnSpc>
                <a:spcPct val="90000"/>
              </a:lnSpc>
            </a:pPr>
            <a:r>
              <a:rPr lang="en-US" altLang="en-US" sz="2600" dirty="0"/>
              <a:t>WHERE  EXISTS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dirty="0"/>
              <a:t>	</a:t>
            </a:r>
            <a:r>
              <a:rPr lang="en-US" altLang="en-US" sz="2300" dirty="0"/>
              <a:t>(SELECT * FROM PRODUCT_T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300" dirty="0"/>
              <a:t>		WHERE PRODUCT_ID = ORDER_LINE.PRODUCT_ID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300" dirty="0"/>
              <a:t>		AND PRODUCT_FINISH = ‘Natural ash’);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Correlated Subquery Example</a:t>
            </a:r>
          </a:p>
        </p:txBody>
      </p:sp>
      <p:grpSp>
        <p:nvGrpSpPr>
          <p:cNvPr id="48140" name="Group 12"/>
          <p:cNvGrpSpPr>
            <a:grpSpLocks/>
          </p:cNvGrpSpPr>
          <p:nvPr/>
        </p:nvGrpSpPr>
        <p:grpSpPr bwMode="auto">
          <a:xfrm>
            <a:off x="4688596" y="3611562"/>
            <a:ext cx="4897438" cy="1616075"/>
            <a:chOff x="2208" y="2784"/>
            <a:chExt cx="3085" cy="1018"/>
          </a:xfrm>
        </p:grpSpPr>
        <p:sp>
          <p:nvSpPr>
            <p:cNvPr id="48133" name="Text Box 5"/>
            <p:cNvSpPr txBox="1">
              <a:spLocks noChangeArrowheads="1"/>
            </p:cNvSpPr>
            <p:nvPr/>
          </p:nvSpPr>
          <p:spPr bwMode="auto">
            <a:xfrm>
              <a:off x="2784" y="3360"/>
              <a:ext cx="250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>
                  <a:solidFill>
                    <a:schemeClr val="tx2"/>
                  </a:solidFill>
                </a:rPr>
                <a:t>The subquery is testing for a value that comes from the outer query </a:t>
              </a:r>
            </a:p>
          </p:txBody>
        </p:sp>
        <p:sp>
          <p:nvSpPr>
            <p:cNvPr id="48134" name="Rectangle 6"/>
            <p:cNvSpPr>
              <a:spLocks noChangeArrowheads="1"/>
            </p:cNvSpPr>
            <p:nvPr/>
          </p:nvSpPr>
          <p:spPr bwMode="auto">
            <a:xfrm>
              <a:off x="2208" y="2784"/>
              <a:ext cx="2064" cy="240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5" name="Line 7"/>
            <p:cNvSpPr>
              <a:spLocks noChangeShapeType="1"/>
            </p:cNvSpPr>
            <p:nvPr/>
          </p:nvSpPr>
          <p:spPr bwMode="auto">
            <a:xfrm flipV="1">
              <a:off x="3552" y="3072"/>
              <a:ext cx="0" cy="288"/>
            </a:xfrm>
            <a:prstGeom prst="line">
              <a:avLst/>
            </a:prstGeom>
            <a:noFill/>
            <a:ln w="22225">
              <a:solidFill>
                <a:schemeClr val="tx2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8141" name="Group 13"/>
          <p:cNvGrpSpPr>
            <a:grpSpLocks/>
          </p:cNvGrpSpPr>
          <p:nvPr/>
        </p:nvGrpSpPr>
        <p:grpSpPr bwMode="auto">
          <a:xfrm>
            <a:off x="2631196" y="1490842"/>
            <a:ext cx="5654675" cy="1828800"/>
            <a:chOff x="864" y="1488"/>
            <a:chExt cx="3562" cy="1152"/>
          </a:xfrm>
        </p:grpSpPr>
        <p:sp>
          <p:nvSpPr>
            <p:cNvPr id="48137" name="Rectangle 9"/>
            <p:cNvSpPr>
              <a:spLocks noChangeArrowheads="1"/>
            </p:cNvSpPr>
            <p:nvPr/>
          </p:nvSpPr>
          <p:spPr bwMode="auto">
            <a:xfrm>
              <a:off x="864" y="2448"/>
              <a:ext cx="720" cy="192"/>
            </a:xfrm>
            <a:prstGeom prst="rect">
              <a:avLst/>
            </a:prstGeom>
            <a:noFill/>
            <a:ln w="254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8" name="Text Box 10"/>
            <p:cNvSpPr txBox="1">
              <a:spLocks noChangeArrowheads="1"/>
            </p:cNvSpPr>
            <p:nvPr/>
          </p:nvSpPr>
          <p:spPr bwMode="auto">
            <a:xfrm>
              <a:off x="2160" y="1488"/>
              <a:ext cx="2266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>
                  <a:solidFill>
                    <a:schemeClr val="folHlink"/>
                  </a:solidFill>
                </a:rPr>
                <a:t>The EXISTS operator will return a TRUE value if the subquery resulted in a non-empty set, otherwise it returns a FALSE</a:t>
              </a:r>
            </a:p>
          </p:txBody>
        </p:sp>
        <p:sp>
          <p:nvSpPr>
            <p:cNvPr id="48139" name="Line 11"/>
            <p:cNvSpPr>
              <a:spLocks noChangeShapeType="1"/>
            </p:cNvSpPr>
            <p:nvPr/>
          </p:nvSpPr>
          <p:spPr bwMode="auto">
            <a:xfrm flipH="1">
              <a:off x="1152" y="1824"/>
              <a:ext cx="768" cy="576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28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883336-3389-42E3-A00C-1D9D8E091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DFA66E-AF95-4E89-ABB5-C328DE573D56}" type="slidenum">
              <a:rPr lang="ar-SA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9E0E0C9A-CCF1-4CE2-ACFB-58B62338D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Example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D2785B1-77CB-474D-89E2-CCCEFB2169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1678" y="1448973"/>
            <a:ext cx="10178322" cy="443062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dirty="0"/>
              <a:t>SELECT  CTITLE, CHRSW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dirty="0"/>
              <a:t>FROM     COURSE;</a:t>
            </a:r>
            <a:endParaRPr lang="ar-SA" altLang="en-US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ar-SA" altLang="en-US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dirty="0"/>
              <a:t>SELECT * FROM COURSE;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dirty="0"/>
              <a:t>SELECT 	CTITLE, CHRSW</a:t>
            </a:r>
            <a:r>
              <a:rPr lang="ar-SA" altLang="en-US" dirty="0"/>
              <a:t> </a:t>
            </a:r>
            <a:r>
              <a:rPr lang="en-US" altLang="en-US" dirty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dirty="0"/>
              <a:t>FROM	COURSE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dirty="0"/>
              <a:t>WHERE	CRS = 706;</a:t>
            </a:r>
          </a:p>
        </p:txBody>
      </p:sp>
    </p:spTree>
    <p:extLst>
      <p:ext uri="{BB962C8B-B14F-4D97-AF65-F5344CB8AC3E}">
        <p14:creationId xmlns:p14="http://schemas.microsoft.com/office/powerpoint/2010/main" val="3592902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210D4-DF38-4D9A-A1E3-BDE79BD6A4CD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pic>
        <p:nvPicPr>
          <p:cNvPr id="51205" name="Picture 5" descr="C:\MyData\MIS\Hoffer6e\Hoffer 6e figures\chapter 08\FIG8-2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4800"/>
            <a:ext cx="655320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524000" y="533401"/>
            <a:ext cx="1981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/>
              <a:t>Figure 8-2(b) – Processing a correlated subquery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524250" y="1447801"/>
            <a:ext cx="533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hlink"/>
                </a:solidFill>
              </a:rPr>
              <a:t>Subquery refers to outer-query data, so executes once for each row of outer query</a:t>
            </a:r>
          </a:p>
        </p:txBody>
      </p:sp>
    </p:spTree>
    <p:extLst>
      <p:ext uri="{BB962C8B-B14F-4D97-AF65-F5344CB8AC3E}">
        <p14:creationId xmlns:p14="http://schemas.microsoft.com/office/powerpoint/2010/main" val="3709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2E3F8-55E0-4F84-98D1-280CAC3DA503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852117"/>
            <a:ext cx="9144000" cy="341508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Which products have a standard price that is higher than the average standard price?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 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300" dirty="0"/>
              <a:t>SELECT PRODUCT_DESCRIPTION, STANDARD_PRICE,  AVGPRICE</a:t>
            </a:r>
          </a:p>
          <a:p>
            <a:pPr>
              <a:lnSpc>
                <a:spcPct val="90000"/>
              </a:lnSpc>
            </a:pPr>
            <a:r>
              <a:rPr lang="en-US" altLang="en-US" sz="2300" dirty="0"/>
              <a:t>FROM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300" dirty="0"/>
              <a:t>(SELECT AVG(STANDARD_PRICE) AVGPRICE FROM PRODUCT_T),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300" dirty="0"/>
              <a:t>PRODUCT_T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300" dirty="0"/>
              <a:t>WHERE STANDARD_PRICE &gt; AVG_PRICE);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547317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Subquery Example – Using a Derived Table</a:t>
            </a:r>
          </a:p>
        </p:txBody>
      </p:sp>
      <p:grpSp>
        <p:nvGrpSpPr>
          <p:cNvPr id="53260" name="Group 12"/>
          <p:cNvGrpSpPr>
            <a:grpSpLocks/>
          </p:cNvGrpSpPr>
          <p:nvPr/>
        </p:nvGrpSpPr>
        <p:grpSpPr bwMode="auto">
          <a:xfrm>
            <a:off x="1752600" y="3831204"/>
            <a:ext cx="8229600" cy="1495425"/>
            <a:chOff x="288" y="2976"/>
            <a:chExt cx="5184" cy="942"/>
          </a:xfrm>
        </p:grpSpPr>
        <p:sp>
          <p:nvSpPr>
            <p:cNvPr id="53253" name="Text Box 5"/>
            <p:cNvSpPr txBox="1">
              <a:spLocks noChangeArrowheads="1"/>
            </p:cNvSpPr>
            <p:nvPr/>
          </p:nvSpPr>
          <p:spPr bwMode="auto">
            <a:xfrm>
              <a:off x="288" y="3552"/>
              <a:ext cx="518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600">
                  <a:solidFill>
                    <a:schemeClr val="tx2"/>
                  </a:solidFill>
                </a:rPr>
                <a:t>The WHERE clause normally cannot include aggregate functions, but because the aggregate is performed in the subquery  its result can be used in the outer query’s WHERE clause </a:t>
              </a:r>
            </a:p>
          </p:txBody>
        </p:sp>
        <p:sp>
          <p:nvSpPr>
            <p:cNvPr id="53254" name="Rectangle 6"/>
            <p:cNvSpPr>
              <a:spLocks noChangeArrowheads="1"/>
            </p:cNvSpPr>
            <p:nvPr/>
          </p:nvSpPr>
          <p:spPr bwMode="auto">
            <a:xfrm>
              <a:off x="1200" y="2976"/>
              <a:ext cx="2344" cy="240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5" name="Line 7"/>
            <p:cNvSpPr>
              <a:spLocks noChangeShapeType="1"/>
            </p:cNvSpPr>
            <p:nvPr/>
          </p:nvSpPr>
          <p:spPr bwMode="auto">
            <a:xfrm flipV="1">
              <a:off x="2727" y="3264"/>
              <a:ext cx="0" cy="288"/>
            </a:xfrm>
            <a:prstGeom prst="line">
              <a:avLst/>
            </a:prstGeom>
            <a:noFill/>
            <a:ln w="22225">
              <a:solidFill>
                <a:schemeClr val="tx2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3261" name="Group 13"/>
          <p:cNvGrpSpPr>
            <a:grpSpLocks/>
          </p:cNvGrpSpPr>
          <p:nvPr/>
        </p:nvGrpSpPr>
        <p:grpSpPr bwMode="auto">
          <a:xfrm>
            <a:off x="3262313" y="1472829"/>
            <a:ext cx="6500813" cy="2157413"/>
            <a:chOff x="1248" y="1473"/>
            <a:chExt cx="4095" cy="1359"/>
          </a:xfrm>
        </p:grpSpPr>
        <p:sp>
          <p:nvSpPr>
            <p:cNvPr id="53257" name="Rectangle 9"/>
            <p:cNvSpPr>
              <a:spLocks noChangeArrowheads="1"/>
            </p:cNvSpPr>
            <p:nvPr/>
          </p:nvSpPr>
          <p:spPr bwMode="auto">
            <a:xfrm>
              <a:off x="1248" y="2640"/>
              <a:ext cx="2496" cy="192"/>
            </a:xfrm>
            <a:prstGeom prst="rect">
              <a:avLst/>
            </a:prstGeom>
            <a:noFill/>
            <a:ln w="254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8" name="Text Box 10"/>
            <p:cNvSpPr txBox="1">
              <a:spLocks noChangeArrowheads="1"/>
            </p:cNvSpPr>
            <p:nvPr/>
          </p:nvSpPr>
          <p:spPr bwMode="auto">
            <a:xfrm>
              <a:off x="3077" y="1473"/>
              <a:ext cx="2266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dirty="0">
                  <a:solidFill>
                    <a:schemeClr val="folHlink"/>
                  </a:solidFill>
                </a:rPr>
                <a:t>One column of the subquery is an aggregate function that has an alias name. That alias can then be referred to in the outer query</a:t>
              </a:r>
            </a:p>
          </p:txBody>
        </p:sp>
        <p:sp>
          <p:nvSpPr>
            <p:cNvPr id="53259" name="Line 11"/>
            <p:cNvSpPr>
              <a:spLocks noChangeShapeType="1"/>
            </p:cNvSpPr>
            <p:nvPr/>
          </p:nvSpPr>
          <p:spPr bwMode="auto">
            <a:xfrm flipH="1">
              <a:off x="2352" y="1776"/>
              <a:ext cx="720" cy="864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3265" name="Group 17"/>
          <p:cNvGrpSpPr>
            <a:grpSpLocks/>
          </p:cNvGrpSpPr>
          <p:nvPr/>
        </p:nvGrpSpPr>
        <p:grpSpPr bwMode="auto">
          <a:xfrm>
            <a:off x="1838326" y="1622054"/>
            <a:ext cx="7924800" cy="2819400"/>
            <a:chOff x="240" y="1536"/>
            <a:chExt cx="4992" cy="1776"/>
          </a:xfrm>
        </p:grpSpPr>
        <p:sp>
          <p:nvSpPr>
            <p:cNvPr id="53262" name="Rectangle 14"/>
            <p:cNvSpPr>
              <a:spLocks noChangeArrowheads="1"/>
            </p:cNvSpPr>
            <p:nvPr/>
          </p:nvSpPr>
          <p:spPr bwMode="auto">
            <a:xfrm>
              <a:off x="336" y="2592"/>
              <a:ext cx="4896" cy="720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3" name="Text Box 15"/>
            <p:cNvSpPr txBox="1">
              <a:spLocks noChangeArrowheads="1"/>
            </p:cNvSpPr>
            <p:nvPr/>
          </p:nvSpPr>
          <p:spPr bwMode="auto">
            <a:xfrm>
              <a:off x="240" y="1536"/>
              <a:ext cx="212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600" dirty="0">
                  <a:solidFill>
                    <a:schemeClr val="accent1"/>
                  </a:solidFill>
                </a:rPr>
                <a:t>Subquery forms the derived table used in the FROM clause of the outer query</a:t>
              </a:r>
            </a:p>
          </p:txBody>
        </p:sp>
        <p:sp>
          <p:nvSpPr>
            <p:cNvPr id="53264" name="Line 16"/>
            <p:cNvSpPr>
              <a:spLocks noChangeShapeType="1"/>
            </p:cNvSpPr>
            <p:nvPr/>
          </p:nvSpPr>
          <p:spPr bwMode="auto">
            <a:xfrm>
              <a:off x="1152" y="1968"/>
              <a:ext cx="0" cy="57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734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8EFB1-37C4-4D0D-BF72-9EB3D5E551E3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Data Dictionary Facilities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828800"/>
            <a:ext cx="77724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System tables that store metadata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Users usually can view some of these tables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Users are restricted from updating them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Examples in Oracle8i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DBA_TABLES – descriptions of tables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DBA_CONSTRAINTS – description of constraints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DBA_USERS – information about the users of the system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DBA_TAB_PRIVS – descriptions of grants on objects in the database</a:t>
            </a:r>
          </a:p>
          <a:p>
            <a:pPr lvl="1">
              <a:lnSpc>
                <a:spcPct val="9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4321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43A0D-EDB6-4407-B8DD-F3158746BEE6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Embedded and Dynamic SQL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1678" y="1631853"/>
            <a:ext cx="10178322" cy="424774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Embedded SQL</a:t>
            </a:r>
          </a:p>
          <a:p>
            <a:pPr lvl="1"/>
            <a:r>
              <a:rPr lang="en-US" altLang="en-US" sz="2400" dirty="0"/>
              <a:t>Including hard-coded SQL statements in a program written in another language such as C or Java</a:t>
            </a:r>
          </a:p>
          <a:p>
            <a:r>
              <a:rPr lang="en-US" altLang="en-US" sz="2400" dirty="0"/>
              <a:t>Dynamic SQL</a:t>
            </a:r>
          </a:p>
          <a:p>
            <a:pPr lvl="1"/>
            <a:r>
              <a:rPr lang="en-US" altLang="en-US" sz="2400" dirty="0"/>
              <a:t>Ability for an application program to generate SQL code on the fly, as the application is running</a:t>
            </a:r>
          </a:p>
        </p:txBody>
      </p:sp>
    </p:spTree>
    <p:extLst>
      <p:ext uri="{BB962C8B-B14F-4D97-AF65-F5344CB8AC3E}">
        <p14:creationId xmlns:p14="http://schemas.microsoft.com/office/powerpoint/2010/main" val="134957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E66C1-FB15-4E21-8867-2AD92338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400" dirty="0"/>
              <a:t>Boolean Operators in SQL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B71F3-B31B-446C-B18A-6AF6C885C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AND, OR</a:t>
            </a:r>
            <a:r>
              <a:rPr lang="en-US" altLang="en-US" dirty="0"/>
              <a:t>, and 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NOT</a:t>
            </a:r>
            <a:r>
              <a:rPr lang="en-US" altLang="en-US" dirty="0"/>
              <a:t> Operators for customizing conditions in WHERE clause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4BFC3-C082-4E42-AB1E-7041B77AD3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90D1A8-1AF1-499D-8444-FD20C34CA50F}" type="slidenum">
              <a:rPr lang="ar-SA" altLang="en-US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22533" name="Picture 4">
            <a:extLst>
              <a:ext uri="{FF2B5EF4-FFF2-40B4-BE49-F238E27FC236}">
                <a16:creationId xmlns:a16="http://schemas.microsoft.com/office/drawing/2014/main" id="{30734979-8ECD-4EC0-B147-32DEEEC03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2830514"/>
            <a:ext cx="77279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990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14D79-1312-42C6-926F-2842E313D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Comparison Operators in SQL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D7D90-AA86-4B56-9073-6CC88B2014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157402-B995-4971-A12F-EC57EDC594F0}" type="slidenum">
              <a:rPr lang="ar-SA" altLang="en-US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21508" name="Picture 5" descr="TBL7-3">
            <a:extLst>
              <a:ext uri="{FF2B5EF4-FFF2-40B4-BE49-F238E27FC236}">
                <a16:creationId xmlns:a16="http://schemas.microsoft.com/office/drawing/2014/main" id="{5DC8EFFA-671B-4D23-81AE-8391A5418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1417638"/>
            <a:ext cx="4824412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794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435799-C0C8-4654-B435-7847D26BC7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997F85-4F26-4FBA-BB70-03454E7EA901}" type="slidenum">
              <a:rPr lang="ar-SA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9334F3DC-8BF1-4797-A68A-21338B50DF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Example Continued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E1F1262-591F-434F-9FCC-FF4C8AFBA2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/>
              <a:t>SELECT 	*</a:t>
            </a:r>
            <a:r>
              <a:rPr lang="ar-SA" altLang="en-US"/>
              <a:t> </a:t>
            </a:r>
            <a:r>
              <a:rPr lang="en-US" altLang="en-US"/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/>
              <a:t>FROM	COURSE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/>
              <a:t>WHERE	CHRS &gt;= 60 AND CHRSW = 15;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/>
              <a:t>SELECT 	CTITLE, CHRSW</a:t>
            </a:r>
            <a:r>
              <a:rPr lang="ar-SA" altLang="en-US"/>
              <a:t> </a:t>
            </a:r>
            <a:r>
              <a:rPr lang="en-US" altLang="en-US"/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/>
              <a:t>FROM	COURSE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/>
              <a:t>WHERE CHRS &gt;= 60 and CHRS &lt; =100; </a:t>
            </a:r>
          </a:p>
        </p:txBody>
      </p:sp>
    </p:spTree>
    <p:extLst>
      <p:ext uri="{BB962C8B-B14F-4D97-AF65-F5344CB8AC3E}">
        <p14:creationId xmlns:p14="http://schemas.microsoft.com/office/powerpoint/2010/main" val="2619105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E1F0D-895C-4097-B078-A0F3CBDC81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8B2649-E262-45A7-B960-5BEBEA327EE3}" type="slidenum">
              <a:rPr lang="ar-SA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8E0C0260-7567-4F1C-B0BA-BC3D267A5C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Continued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3A4EC52-5621-4484-9A89-10F28C4412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/>
              <a:t>SELECT 	CTITLE, CHRSW</a:t>
            </a:r>
            <a:r>
              <a:rPr lang="ar-SA" altLang="en-US"/>
              <a:t> </a:t>
            </a:r>
            <a:r>
              <a:rPr lang="en-US" altLang="en-US"/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/>
              <a:t>FROM	COURSE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/>
              <a:t>WHERE CHRS BETWEEN 60 and 100;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/>
              <a:t>SELECT 	CTITLE, CHRSW</a:t>
            </a:r>
            <a:r>
              <a:rPr lang="ar-SA" altLang="en-US"/>
              <a:t> </a:t>
            </a:r>
            <a:r>
              <a:rPr lang="en-US" altLang="en-US"/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/>
              <a:t>FROM	COURSE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/>
              <a:t>WHERE CHRS &gt;= 60 OR CRS = 706;</a:t>
            </a:r>
          </a:p>
        </p:txBody>
      </p:sp>
    </p:spTree>
    <p:extLst>
      <p:ext uri="{BB962C8B-B14F-4D97-AF65-F5344CB8AC3E}">
        <p14:creationId xmlns:p14="http://schemas.microsoft.com/office/powerpoint/2010/main" val="4041779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Aggregate Functions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52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BD17B-1593-41B7-B43C-14F40635C5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689B63-D1CE-4397-B423-46D5E2B55829}" type="slidenum">
              <a:rPr lang="ar-SA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7091C93F-91EA-491B-9353-1D7F19DF88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7747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/>
              <a:t>Aggregate Functions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C74CF2D8-7A98-4D07-AEC2-862B81926B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268413"/>
            <a:ext cx="8229600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dirty="0">
                <a:solidFill>
                  <a:srgbClr val="C00000"/>
                </a:solidFill>
              </a:rPr>
              <a:t>COUNT</a:t>
            </a:r>
            <a:r>
              <a:rPr lang="en-US" altLang="en-US" sz="2800" dirty="0"/>
              <a:t> : to count the number of rows of the relation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dirty="0">
                <a:solidFill>
                  <a:srgbClr val="C00000"/>
                </a:solidFill>
              </a:rPr>
              <a:t>MAX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/>
              <a:t>: to find the maximum value of the attribute (column)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dirty="0">
                <a:solidFill>
                  <a:srgbClr val="C00000"/>
                </a:solidFill>
              </a:rPr>
              <a:t>MIN</a:t>
            </a:r>
            <a:r>
              <a:rPr lang="en-US" altLang="en-US" sz="2800" dirty="0"/>
              <a:t> : to find the minimum value of the attribute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dirty="0">
                <a:solidFill>
                  <a:srgbClr val="C00000"/>
                </a:solidFill>
              </a:rPr>
              <a:t>SUM</a:t>
            </a:r>
            <a:r>
              <a:rPr lang="en-US" altLang="en-US" sz="2800" dirty="0"/>
              <a:t> : to find the sum of values of the attribute provided the data type of the attribute is number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dirty="0">
                <a:solidFill>
                  <a:srgbClr val="C00000"/>
                </a:solidFill>
              </a:rPr>
              <a:t>AVG</a:t>
            </a:r>
            <a:r>
              <a:rPr lang="en-US" altLang="en-US" sz="2800" dirty="0"/>
              <a:t> : to find the average of n values, ignoring null values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dirty="0">
                <a:solidFill>
                  <a:srgbClr val="C00000"/>
                </a:solidFill>
              </a:rPr>
              <a:t>STDDEV</a:t>
            </a:r>
            <a:r>
              <a:rPr lang="en-US" altLang="en-US" sz="2800" dirty="0"/>
              <a:t>: standard deviation of n values ignoring null values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dirty="0">
                <a:solidFill>
                  <a:srgbClr val="C00000"/>
                </a:solidFill>
              </a:rPr>
              <a:t>VARIANCE</a:t>
            </a:r>
            <a:r>
              <a:rPr lang="en-US" altLang="en-US" sz="2800" dirty="0"/>
              <a:t> : variance of n values ignoring null values</a:t>
            </a:r>
          </a:p>
        </p:txBody>
      </p:sp>
    </p:spTree>
    <p:extLst>
      <p:ext uri="{BB962C8B-B14F-4D97-AF65-F5344CB8AC3E}">
        <p14:creationId xmlns:p14="http://schemas.microsoft.com/office/powerpoint/2010/main" val="294168411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107</TotalTime>
  <Words>1706</Words>
  <Application>Microsoft Office PowerPoint</Application>
  <PresentationFormat>Widescreen</PresentationFormat>
  <Paragraphs>288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Gill Sans MT</vt:lpstr>
      <vt:lpstr>Impact</vt:lpstr>
      <vt:lpstr>Majalla UI</vt:lpstr>
      <vt:lpstr>Times New Roman</vt:lpstr>
      <vt:lpstr>Wingdings</vt:lpstr>
      <vt:lpstr>Badge</vt:lpstr>
      <vt:lpstr>Boolean&amp; Comparison Operations</vt:lpstr>
      <vt:lpstr>SELECT Statement</vt:lpstr>
      <vt:lpstr>Example</vt:lpstr>
      <vt:lpstr>Boolean Operators in SQL</vt:lpstr>
      <vt:lpstr>Comparison Operators in SQL</vt:lpstr>
      <vt:lpstr>Example Continued</vt:lpstr>
      <vt:lpstr>Continued</vt:lpstr>
      <vt:lpstr>Aggregate Functions</vt:lpstr>
      <vt:lpstr>Aggregate Functions</vt:lpstr>
      <vt:lpstr>COUNT</vt:lpstr>
      <vt:lpstr>MAX Command</vt:lpstr>
      <vt:lpstr>Min Command</vt:lpstr>
      <vt:lpstr>AVG Command</vt:lpstr>
      <vt:lpstr>GROUP BY Function</vt:lpstr>
      <vt:lpstr>Example Group by</vt:lpstr>
      <vt:lpstr>Having Command</vt:lpstr>
      <vt:lpstr>Example</vt:lpstr>
      <vt:lpstr>PowerPoint Presentation</vt:lpstr>
      <vt:lpstr>Processing Multiple Tables – Joins</vt:lpstr>
      <vt:lpstr>PowerPoint Presentation</vt:lpstr>
      <vt:lpstr>Natural Join Example</vt:lpstr>
      <vt:lpstr>Outer Join Example</vt:lpstr>
      <vt:lpstr>Multiple Table Join Example</vt:lpstr>
      <vt:lpstr>PowerPoint Presentation</vt:lpstr>
      <vt:lpstr>Processing Multiple Tables -- Subqueries</vt:lpstr>
      <vt:lpstr>Subquery Example</vt:lpstr>
      <vt:lpstr>Correlated vs. Noncorrelated Subqueries</vt:lpstr>
      <vt:lpstr>PowerPoint Presentation</vt:lpstr>
      <vt:lpstr>Correlated Subquery Example</vt:lpstr>
      <vt:lpstr>PowerPoint Presentation</vt:lpstr>
      <vt:lpstr>Subquery Example – Using a Derived Table</vt:lpstr>
      <vt:lpstr>Data Dictionary Facilities</vt:lpstr>
      <vt:lpstr>Embedded and Dynamic SQL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SQL</dc:title>
  <dc:creator>WALAA</dc:creator>
  <cp:lastModifiedBy>WALAA</cp:lastModifiedBy>
  <cp:revision>15</cp:revision>
  <dcterms:created xsi:type="dcterms:W3CDTF">2018-02-20T09:33:05Z</dcterms:created>
  <dcterms:modified xsi:type="dcterms:W3CDTF">2018-02-28T08:55:42Z</dcterms:modified>
</cp:coreProperties>
</file>